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3"/>
    <p:sldId id="258" r:id="rId4"/>
    <p:sldId id="304" r:id="rId5"/>
    <p:sldId id="277" r:id="rId6"/>
    <p:sldId id="294" r:id="rId7"/>
    <p:sldId id="295" r:id="rId8"/>
    <p:sldId id="296" r:id="rId9"/>
    <p:sldId id="297" r:id="rId10"/>
    <p:sldId id="262" r:id="rId11"/>
    <p:sldId id="264" r:id="rId12"/>
    <p:sldId id="265" r:id="rId13"/>
    <p:sldId id="266" r:id="rId14"/>
    <p:sldId id="269" r:id="rId15"/>
    <p:sldId id="267" r:id="rId16"/>
    <p:sldId id="270" r:id="rId17"/>
    <p:sldId id="271" r:id="rId18"/>
    <p:sldId id="272" r:id="rId19"/>
    <p:sldId id="305" r:id="rId20"/>
    <p:sldId id="307" r:id="rId21"/>
    <p:sldId id="273" r:id="rId22"/>
    <p:sldId id="303" r:id="rId23"/>
    <p:sldId id="274" r:id="rId24"/>
    <p:sldId id="275" r:id="rId25"/>
    <p:sldId id="300" r:id="rId26"/>
    <p:sldId id="301" r:id="rId28"/>
    <p:sldId id="302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18914" name="幻灯片图像占位符 1318913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318915" name="文本占位符 1318914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864258" name="组合 864257"/>
          <p:cNvGrpSpPr/>
          <p:nvPr/>
        </p:nvGrpSpPr>
        <p:grpSpPr>
          <a:xfrm>
            <a:off x="508000" y="457200"/>
            <a:ext cx="11197167" cy="5562600"/>
            <a:chOff x="240" y="288"/>
            <a:chExt cx="5290" cy="3504"/>
          </a:xfrm>
        </p:grpSpPr>
        <p:sp>
          <p:nvSpPr>
            <p:cNvPr id="864259" name="矩形 864258"/>
            <p:cNvSpPr/>
            <p:nvPr/>
          </p:nvSpPr>
          <p:spPr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hangingPunct="1">
                <a:buClr>
                  <a:srgbClr val="000000"/>
                </a:buClr>
              </a:pPr>
              <a:endParaRPr sz="2400" dirty="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864260" name="矩形 864259"/>
            <p:cNvSpPr/>
            <p:nvPr/>
          </p:nvSpPr>
          <p:spPr>
            <a:xfrm>
              <a:off x="285" y="336"/>
              <a:ext cx="5184" cy="3408"/>
            </a:xfrm>
            <a:prstGeom prst="rect">
              <a:avLst/>
            </a:prstGeom>
            <a:noFill/>
            <a:ln w="9525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hangingPunct="1">
                <a:buClr>
                  <a:srgbClr val="000000"/>
                </a:buClr>
              </a:pPr>
              <a:endParaRPr sz="2400" dirty="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864261" name="直接连接符 864260"/>
            <p:cNvSpPr/>
            <p:nvPr/>
          </p:nvSpPr>
          <p:spPr>
            <a:xfrm>
              <a:off x="576" y="2256"/>
              <a:ext cx="4608" cy="0"/>
            </a:xfrm>
            <a:prstGeom prst="line">
              <a:avLst/>
            </a:prstGeom>
            <a:ln w="1905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864262" name="标题 864261"/>
          <p:cNvSpPr>
            <a:spLocks noGrp="1"/>
          </p:cNvSpPr>
          <p:nvPr>
            <p:ph type="ctrTitle"/>
          </p:nvPr>
        </p:nvSpPr>
        <p:spPr>
          <a:xfrm>
            <a:off x="1625600" y="838200"/>
            <a:ext cx="9042400" cy="25590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 anchorCtr="1"/>
          <a:lstStyle>
            <a:lvl1pPr lvl="0">
              <a:defRPr kern="120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64263" name="副标题 864262"/>
          <p:cNvSpPr>
            <a:spLocks noGrp="1"/>
          </p:cNvSpPr>
          <p:nvPr>
            <p:ph type="subTitle" idx="1"/>
          </p:nvPr>
        </p:nvSpPr>
        <p:spPr>
          <a:xfrm>
            <a:off x="1828800" y="3733800"/>
            <a:ext cx="8534400" cy="1873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 algn="ctr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864264" name="日期占位符 864263"/>
          <p:cNvSpPr>
            <a:spLocks noGrp="1"/>
          </p:cNvSpPr>
          <p:nvPr>
            <p:ph type="dt" sz="half" idx="2"/>
          </p:nvPr>
        </p:nvSpPr>
        <p:spPr>
          <a:xfrm>
            <a:off x="715433" y="6248400"/>
            <a:ext cx="2738967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zh-CN" altLang="en-US"/>
          </a:p>
        </p:txBody>
      </p:sp>
      <p:sp>
        <p:nvSpPr>
          <p:cNvPr id="864265" name="页脚占位符 864264"/>
          <p:cNvSpPr>
            <a:spLocks noGrp="1"/>
          </p:cNvSpPr>
          <p:nvPr>
            <p:ph type="ftr" sz="quarter" idx="3"/>
          </p:nvPr>
        </p:nvSpPr>
        <p:spPr>
          <a:xfrm>
            <a:off x="4334933" y="6248400"/>
            <a:ext cx="3850217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zh-CN"/>
          </a:p>
        </p:txBody>
      </p:sp>
      <p:sp>
        <p:nvSpPr>
          <p:cNvPr id="864266" name="灯片编号占位符 864265"/>
          <p:cNvSpPr>
            <a:spLocks noGrp="1"/>
          </p:cNvSpPr>
          <p:nvPr>
            <p:ph type="sldNum" sz="quarter" idx="4"/>
          </p:nvPr>
        </p:nvSpPr>
        <p:spPr>
          <a:xfrm>
            <a:off x="9050867" y="6257925"/>
            <a:ext cx="2540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fld id="{9A0DB2DC-4C9A-4742-B13C-FB6460FD3503}" type="slidenum">
              <a:rPr lang="zh-CN" dirty="0"/>
            </a:fld>
            <a:endParaRPr lang="zh-CN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64600" y="473075"/>
            <a:ext cx="2717800" cy="53943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11200" y="473075"/>
            <a:ext cx="7995847" cy="53943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11200" y="1828800"/>
            <a:ext cx="5326888" cy="4038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55512" y="1828800"/>
            <a:ext cx="5326888" cy="4038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863234" name="组合 863233"/>
          <p:cNvGrpSpPr/>
          <p:nvPr/>
        </p:nvGrpSpPr>
        <p:grpSpPr>
          <a:xfrm>
            <a:off x="304800" y="228600"/>
            <a:ext cx="11582400" cy="5943600"/>
            <a:chOff x="144" y="144"/>
            <a:chExt cx="5472" cy="3744"/>
          </a:xfrm>
        </p:grpSpPr>
        <p:sp>
          <p:nvSpPr>
            <p:cNvPr id="863235" name="矩形 863234"/>
            <p:cNvSpPr/>
            <p:nvPr/>
          </p:nvSpPr>
          <p:spPr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hangingPunct="1">
                <a:buClr>
                  <a:srgbClr val="000000"/>
                </a:buClr>
              </a:pPr>
              <a:endParaRPr sz="2400" dirty="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863236" name="矩形 863235"/>
            <p:cNvSpPr/>
            <p:nvPr/>
          </p:nvSpPr>
          <p:spPr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hangingPunct="1">
                <a:buClr>
                  <a:srgbClr val="000000"/>
                </a:buClr>
              </a:pPr>
              <a:endParaRPr sz="2400" dirty="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863237" name="直接连接符 863236"/>
            <p:cNvSpPr/>
            <p:nvPr/>
          </p:nvSpPr>
          <p:spPr>
            <a:xfrm>
              <a:off x="336" y="1092"/>
              <a:ext cx="5136" cy="0"/>
            </a:xfrm>
            <a:prstGeom prst="line">
              <a:avLst/>
            </a:prstGeom>
            <a:ln w="127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863238" name="标题 863237"/>
          <p:cNvSpPr>
            <a:spLocks noGrp="1"/>
          </p:cNvSpPr>
          <p:nvPr>
            <p:ph type="title"/>
          </p:nvPr>
        </p:nvSpPr>
        <p:spPr>
          <a:xfrm>
            <a:off x="711200" y="473075"/>
            <a:ext cx="108712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63239" name="文本占位符 863238"/>
          <p:cNvSpPr>
            <a:spLocks noGrp="1"/>
          </p:cNvSpPr>
          <p:nvPr>
            <p:ph type="body" idx="1"/>
          </p:nvPr>
        </p:nvSpPr>
        <p:spPr>
          <a:xfrm>
            <a:off x="711200" y="1828800"/>
            <a:ext cx="10871200" cy="40386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63240" name="日期占位符 863239"/>
          <p:cNvSpPr>
            <a:spLocks noGrp="1"/>
          </p:cNvSpPr>
          <p:nvPr>
            <p:ph type="dt" sz="half" idx="2"/>
          </p:nvPr>
        </p:nvSpPr>
        <p:spPr>
          <a:xfrm>
            <a:off x="711200" y="6248400"/>
            <a:ext cx="27432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>
              <a:defRPr sz="1000"/>
            </a:lvl1pPr>
          </a:lstStyle>
          <a:p>
            <a:pPr lvl="0"/>
            <a:endParaRPr lang="zh-CN" altLang="en-US" dirty="0"/>
          </a:p>
        </p:txBody>
      </p:sp>
      <p:sp>
        <p:nvSpPr>
          <p:cNvPr id="863241" name="页脚占位符 863240"/>
          <p:cNvSpPr>
            <a:spLocks noGrp="1"/>
          </p:cNvSpPr>
          <p:nvPr>
            <p:ph type="ftr" sz="quarter" idx="3"/>
          </p:nvPr>
        </p:nvSpPr>
        <p:spPr>
          <a:xfrm>
            <a:off x="4318000" y="6248400"/>
            <a:ext cx="3860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algn="ctr">
              <a:defRPr sz="1000"/>
            </a:lvl1pPr>
          </a:lstStyle>
          <a:p>
            <a:pPr lvl="0"/>
            <a:endParaRPr lang="zh-CN" dirty="0"/>
          </a:p>
        </p:txBody>
      </p:sp>
      <p:sp>
        <p:nvSpPr>
          <p:cNvPr id="863242" name="灯片编号占位符 863241"/>
          <p:cNvSpPr>
            <a:spLocks noGrp="1"/>
          </p:cNvSpPr>
          <p:nvPr>
            <p:ph type="sldNum" sz="quarter" idx="4"/>
          </p:nvPr>
        </p:nvSpPr>
        <p:spPr>
          <a:xfrm>
            <a:off x="9042400" y="6248400"/>
            <a:ext cx="2540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algn="r">
              <a:defRPr sz="1000"/>
            </a:lvl1pPr>
          </a:lstStyle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cover dir="r"/>
  </p:transition>
  <p:hf hdr="0" ftr="0" dt="0"/>
  <p:txStyles>
    <p:titleStyle>
      <a:lvl1pPr marL="0" lvl="0" indent="0" algn="l" defTabSz="914400" eaLnBrk="1" fontAlgn="base" latinLnBrk="0" hangingPunct="1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0" fontAlgn="base" latinLnBrk="0" hangingPunct="0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0" fontAlgn="base" latinLnBrk="0" hangingPunct="0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0" fontAlgn="base" latinLnBrk="0" hangingPunct="0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0" fontAlgn="base" latinLnBrk="0" hangingPunct="0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0" fontAlgn="base" latinLnBrk="0" hangingPunct="0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0" fontAlgn="base" latinLnBrk="0" hangingPunct="0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0" fontAlgn="base" latinLnBrk="0" hangingPunct="0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56132" name="图片 1456131" descr="图片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847850" y="333375"/>
            <a:ext cx="8496300" cy="568801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456133" name="矩形 1456132"/>
          <p:cNvSpPr/>
          <p:nvPr/>
        </p:nvSpPr>
        <p:spPr>
          <a:xfrm>
            <a:off x="3864610" y="765175"/>
            <a:ext cx="3815715" cy="12344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lvl="0" eaLnBrk="1" hangingPunct="1">
              <a:lnSpc>
                <a:spcPct val="125000"/>
              </a:lnSpc>
            </a:pPr>
            <a:r>
              <a:rPr lang="zh-CN" alt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 Light" charset="0"/>
                <a:ea typeface="微软雅黑 Light" charset="0"/>
              </a:rPr>
              <a:t>认识青岛</a:t>
            </a:r>
            <a:endParaRPr lang="zh-CN" alt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 Light" charset="0"/>
              <a:ea typeface="微软雅黑 Light" charset="0"/>
            </a:endParaRPr>
          </a:p>
        </p:txBody>
      </p:sp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7959" name="矩形 637958"/>
          <p:cNvSpPr/>
          <p:nvPr/>
        </p:nvSpPr>
        <p:spPr>
          <a:xfrm>
            <a:off x="2566988" y="476250"/>
            <a:ext cx="7488237" cy="492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 algn="l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 lvl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n-US" altLang="zh-CN" sz="30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30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这是哪里？</a:t>
            </a:r>
            <a:endParaRPr lang="zh-CN" altLang="en-US" sz="3000" b="1" dirty="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37961" name="矩形 637960"/>
          <p:cNvSpPr/>
          <p:nvPr/>
        </p:nvSpPr>
        <p:spPr>
          <a:xfrm>
            <a:off x="4008438" y="6165850"/>
            <a:ext cx="445008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eaLnBrk="1" hangingPunct="1"/>
            <a:r>
              <a:rPr lang="zh-CN" altLang="en-US" sz="2800" dirty="0">
                <a:solidFill>
                  <a:srgbClr val="FFFF00"/>
                </a:solidFill>
                <a:latin typeface="Arial" charset="0"/>
                <a:ea typeface="宋体" pitchFamily="2" charset="-122"/>
              </a:rPr>
              <a:t>（德占时期发行的明信片）</a:t>
            </a:r>
            <a:endParaRPr lang="zh-CN" altLang="en-US" sz="2800" dirty="0">
              <a:solidFill>
                <a:srgbClr val="FFFF00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637963" name="图片 637962" descr="图片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495550" y="1125538"/>
            <a:ext cx="7416800" cy="4757737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99114" name="标题 1199113"/>
          <p:cNvSpPr>
            <a:spLocks noGrp="1"/>
          </p:cNvSpPr>
          <p:nvPr>
            <p:ph type="title"/>
          </p:nvPr>
        </p:nvSpPr>
        <p:spPr>
          <a:xfrm>
            <a:off x="6096000" y="476250"/>
            <a:ext cx="4183063" cy="1143000"/>
          </a:xfrm>
        </p:spPr>
        <p:txBody>
          <a:bodyPr vert="horz" wrap="square" lIns="91440" tIns="45720" rIns="91440" bIns="45720" anchor="b"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青岛火车站</a:t>
            </a:r>
            <a:br>
              <a:rPr lang="zh-CN" altLang="en-US" sz="32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32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2008</a:t>
            </a:r>
            <a:r>
              <a:rPr lang="zh-CN" altLang="en-US" sz="32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年重建）</a:t>
            </a:r>
            <a:endParaRPr lang="zh-CN" altLang="en-US" sz="3200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199119" name="图片 1199118" descr="图片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931353" y="392113"/>
            <a:ext cx="8351837" cy="55721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199120" name="矩形 1199119"/>
          <p:cNvSpPr/>
          <p:nvPr/>
        </p:nvSpPr>
        <p:spPr>
          <a:xfrm>
            <a:off x="5448300" y="620713"/>
            <a:ext cx="4183063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 algn="l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 lvl="0" algn="ctr"/>
            <a:endParaRPr lang="zh-CN" altLang="en-US" sz="3200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7299" name="矩形 567298"/>
          <p:cNvSpPr/>
          <p:nvPr/>
        </p:nvSpPr>
        <p:spPr>
          <a:xfrm>
            <a:off x="2640013" y="476250"/>
            <a:ext cx="6985000" cy="10210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 eaLnBrk="1" hangingPunct="1">
              <a:lnSpc>
                <a:spcPct val="110000"/>
              </a:lnSpc>
            </a:pPr>
            <a:r>
              <a:rPr lang="en-US" altLang="zh-CN" sz="3000">
                <a:solidFill>
                  <a:srgbClr val="FFFF00"/>
                </a:solidFill>
                <a:latin typeface="Arial" charset="0"/>
                <a:ea typeface="楷体_GB2312" pitchFamily="49" charset="-122"/>
              </a:rPr>
              <a:t>2</a:t>
            </a:r>
            <a:r>
              <a:rPr lang="en-US" altLang="zh-CN" sz="30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. </a:t>
            </a:r>
            <a:r>
              <a:rPr lang="zh-CN" altLang="en-US" sz="30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胶澳德意志帝国邮政局旧址</a:t>
            </a:r>
            <a:endParaRPr lang="zh-CN" altLang="en-US" sz="3000" b="1" dirty="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 algn="ctr" eaLnBrk="1" hangingPunct="1"/>
            <a:r>
              <a:rPr lang="zh-CN" altLang="en-US" sz="28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安徽路</a:t>
            </a:r>
            <a:r>
              <a:rPr lang="en-US" altLang="zh-CN" sz="28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28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号；</a:t>
            </a:r>
            <a:r>
              <a:rPr lang="en-US" altLang="zh-CN" sz="28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1900-1901</a:t>
            </a:r>
            <a:r>
              <a:rPr lang="zh-CN" altLang="en-US" sz="28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年</a:t>
            </a:r>
            <a:endParaRPr lang="zh-CN" altLang="en-US" sz="2800" dirty="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67302" name="矩形 567301"/>
          <p:cNvSpPr/>
          <p:nvPr/>
        </p:nvSpPr>
        <p:spPr>
          <a:xfrm>
            <a:off x="3719513" y="6165850"/>
            <a:ext cx="509905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sz="2800" dirty="0">
                <a:solidFill>
                  <a:srgbClr val="FFFF00"/>
                </a:solidFill>
                <a:latin typeface="Arial" charset="0"/>
                <a:ea typeface="楷体_GB2312" pitchFamily="49" charset="-122"/>
              </a:rPr>
              <a:t>（德占时期发行的明信片）</a:t>
            </a:r>
            <a:endParaRPr lang="zh-CN" altLang="en-US" sz="2800" dirty="0">
              <a:solidFill>
                <a:srgbClr val="FFFF00"/>
              </a:solidFill>
              <a:latin typeface="Arial" charset="0"/>
              <a:ea typeface="楷体_GB2312" pitchFamily="49" charset="-122"/>
            </a:endParaRPr>
          </a:p>
        </p:txBody>
      </p:sp>
      <p:pic>
        <p:nvPicPr>
          <p:cNvPr id="567304" name="图片 567303" descr="图片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782888" y="1628775"/>
            <a:ext cx="6481762" cy="42894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59556" name="图片 1559555" descr="图片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495550" y="549275"/>
            <a:ext cx="7200900" cy="49117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559557" name="标题 1559556"/>
          <p:cNvSpPr>
            <a:spLocks noGrp="1"/>
          </p:cNvSpPr>
          <p:nvPr>
            <p:ph type="title"/>
          </p:nvPr>
        </p:nvSpPr>
        <p:spPr>
          <a:xfrm>
            <a:off x="1847850" y="5373688"/>
            <a:ext cx="8496300" cy="635000"/>
          </a:xfrm>
        </p:spPr>
        <p:txBody>
          <a:bodyPr vert="horz" wrap="square" lIns="91440" tIns="45720" rIns="91440" bIns="45720" anchor="b"/>
          <a:p>
            <a:pPr algn="ctr"/>
            <a:r>
              <a:rPr lang="en-US" altLang="zh-CN" sz="30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2010</a:t>
            </a:r>
            <a:r>
              <a:rPr lang="zh-CN" altLang="en-US" sz="30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年胶澳邮政局恢复原貌 现为青岛邮电博物馆</a:t>
            </a:r>
            <a:endParaRPr lang="zh-CN" altLang="en-US" sz="3000" dirty="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59558" name="矩形 1559557"/>
          <p:cNvSpPr/>
          <p:nvPr/>
        </p:nvSpPr>
        <p:spPr>
          <a:xfrm>
            <a:off x="3071813" y="5445125"/>
            <a:ext cx="633730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0" hangingPunct="0"/>
            <a:r>
              <a:rPr lang="zh-CN" altLang="en-US" sz="3200" b="1" dirty="0">
                <a:solidFill>
                  <a:srgbClr val="FFFF00"/>
                </a:solidFill>
                <a:latin typeface="Arial" charset="0"/>
                <a:ea typeface="楷体_GB2312" pitchFamily="49" charset="-122"/>
              </a:rPr>
              <a:t>历史老建筑保护与利用的新实践</a:t>
            </a:r>
            <a:endParaRPr lang="zh-CN" altLang="en-US" sz="3200" b="1" dirty="0">
              <a:solidFill>
                <a:srgbClr val="FFFF00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59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5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5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5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9557" grpId="0"/>
      <p:bldP spid="15595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2628" name="图片 282627" descr="欧人监狱重现百年前的风貌"/>
          <p:cNvPicPr>
            <a:picLocks noChangeAspect="1"/>
          </p:cNvPicPr>
          <p:nvPr/>
        </p:nvPicPr>
        <p:blipFill>
          <a:blip r:embed="rId1"/>
          <a:srcRect t="6233"/>
          <a:stretch>
            <a:fillRect/>
          </a:stretch>
        </p:blipFill>
        <p:spPr>
          <a:xfrm>
            <a:off x="2855913" y="1268413"/>
            <a:ext cx="6480175" cy="45497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82629" name="矩形 282628"/>
          <p:cNvSpPr/>
          <p:nvPr/>
        </p:nvSpPr>
        <p:spPr>
          <a:xfrm>
            <a:off x="2495550" y="620713"/>
            <a:ext cx="2621280" cy="5283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altLang="zh-CN" sz="32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32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这是哪里？</a:t>
            </a:r>
            <a:endParaRPr lang="zh-CN" altLang="en-US" sz="3200" b="1" dirty="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2630" name="矩形 282629"/>
          <p:cNvSpPr/>
          <p:nvPr/>
        </p:nvSpPr>
        <p:spPr>
          <a:xfrm>
            <a:off x="4800600" y="6237288"/>
            <a:ext cx="292608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eaLnBrk="0" hangingPunct="0"/>
            <a:r>
              <a:rPr lang="zh-CN" altLang="en-US" sz="2400" dirty="0">
                <a:solidFill>
                  <a:srgbClr val="FFFF00"/>
                </a:solidFill>
                <a:latin typeface="Arial" charset="0"/>
                <a:ea typeface="楷体_GB2312" pitchFamily="49" charset="-122"/>
              </a:rPr>
              <a:t>（德占时期老照片）</a:t>
            </a:r>
            <a:endParaRPr lang="zh-CN" altLang="en-US" sz="2400" dirty="0">
              <a:solidFill>
                <a:srgbClr val="FFFF00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8715" name="图片 328714" descr="图片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240463" y="549275"/>
            <a:ext cx="4052887" cy="54022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28721" name="矩形 328720"/>
          <p:cNvSpPr/>
          <p:nvPr/>
        </p:nvSpPr>
        <p:spPr>
          <a:xfrm>
            <a:off x="2208213" y="1196975"/>
            <a:ext cx="373888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eaLnBrk="0" hangingPunct="0"/>
            <a:r>
              <a:rPr lang="zh-CN" altLang="en-US" sz="2800" dirty="0">
                <a:solidFill>
                  <a:srgbClr val="FFFF00"/>
                </a:solidFill>
                <a:latin typeface="Arial" charset="0"/>
                <a:ea typeface="楷体_GB2312" pitchFamily="49" charset="-122"/>
              </a:rPr>
              <a:t>全国重点文物保护单位</a:t>
            </a:r>
            <a:endParaRPr lang="zh-CN" altLang="en-US" sz="2800" dirty="0">
              <a:solidFill>
                <a:srgbClr val="FFFF00"/>
              </a:solidFill>
              <a:latin typeface="Arial" charset="0"/>
              <a:ea typeface="楷体_GB2312" pitchFamily="49" charset="-122"/>
            </a:endParaRPr>
          </a:p>
        </p:txBody>
      </p:sp>
      <p:pic>
        <p:nvPicPr>
          <p:cNvPr id="328722" name="图片 328721" descr="图片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19288" y="1989138"/>
            <a:ext cx="4211637" cy="333375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61602" name="标题 1561601"/>
          <p:cNvSpPr>
            <a:spLocks noGrp="1"/>
          </p:cNvSpPr>
          <p:nvPr>
            <p:ph type="title"/>
          </p:nvPr>
        </p:nvSpPr>
        <p:spPr>
          <a:xfrm>
            <a:off x="2424113" y="404813"/>
            <a:ext cx="7488237" cy="1008062"/>
          </a:xfrm>
        </p:spPr>
        <p:txBody>
          <a:bodyPr anchor="b"/>
          <a:p>
            <a:pPr algn="ctr">
              <a:lnSpc>
                <a:spcPct val="105000"/>
              </a:lnSpc>
            </a:pPr>
            <a:r>
              <a:rPr lang="en-US" altLang="zh-CN" sz="320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en-US" altLang="zh-CN" sz="280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32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水兵俱乐部（水师饭店）旧址</a:t>
            </a:r>
            <a:br>
              <a:rPr lang="zh-CN" altLang="en-US" sz="2800" dirty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</a:br>
            <a:r>
              <a:rPr lang="zh-CN" altLang="en-US" sz="28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湖北路</a:t>
            </a:r>
            <a:r>
              <a:rPr lang="en-US" altLang="zh-CN" sz="28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17</a:t>
            </a:r>
            <a:r>
              <a:rPr lang="zh-CN" altLang="en-US" sz="28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号，</a:t>
            </a:r>
            <a:r>
              <a:rPr lang="en-US" altLang="zh-CN" sz="28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1901-1902</a:t>
            </a:r>
            <a:r>
              <a:rPr lang="zh-CN" altLang="en-US" sz="28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年</a:t>
            </a:r>
            <a:endParaRPr lang="zh-CN" altLang="en-US" sz="2800" b="1" dirty="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61603" name="矩形 1561602"/>
          <p:cNvSpPr/>
          <p:nvPr/>
        </p:nvSpPr>
        <p:spPr>
          <a:xfrm>
            <a:off x="2424113" y="6165850"/>
            <a:ext cx="7393940" cy="5194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eaLnBrk="0" hangingPunct="0"/>
            <a:r>
              <a:rPr lang="zh-CN" altLang="en-US" sz="2800" dirty="0">
                <a:solidFill>
                  <a:srgbClr val="FFFF00"/>
                </a:solidFill>
                <a:latin typeface="Arial" charset="0"/>
                <a:ea typeface="华文楷体" pitchFamily="2" charset="-122"/>
              </a:rPr>
              <a:t>（德占时期老照片，摄于今中山路湖北路口 ）</a:t>
            </a:r>
            <a:endParaRPr lang="zh-CN" altLang="en-US" sz="2800" dirty="0">
              <a:solidFill>
                <a:srgbClr val="FFFF00"/>
              </a:solidFill>
              <a:latin typeface="Arial" charset="0"/>
              <a:ea typeface="华文楷体" pitchFamily="2" charset="-122"/>
            </a:endParaRPr>
          </a:p>
        </p:txBody>
      </p:sp>
      <p:pic>
        <p:nvPicPr>
          <p:cNvPr id="1561607" name="图片 1561606" descr="图片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66988" y="1484313"/>
            <a:ext cx="7129462" cy="446405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cover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9122" name="标题 1029121"/>
          <p:cNvSpPr>
            <a:spLocks noGrp="1"/>
          </p:cNvSpPr>
          <p:nvPr>
            <p:ph type="title"/>
          </p:nvPr>
        </p:nvSpPr>
        <p:spPr>
          <a:xfrm>
            <a:off x="3071813" y="476250"/>
            <a:ext cx="6624637" cy="561975"/>
          </a:xfrm>
        </p:spPr>
        <p:txBody>
          <a:bodyPr anchor="b"/>
          <a:p>
            <a:r>
              <a:rPr lang="zh-CN" altLang="en-US" sz="3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水兵俱乐部旧址南立面（湖北路）</a:t>
            </a:r>
            <a:endParaRPr lang="zh-CN" altLang="en-US" sz="3200" dirty="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029124" name="图片 1029123" descr="图片2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66988" y="1125538"/>
            <a:ext cx="6983412" cy="4830762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cover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矩形 1334273"/>
          <p:cNvSpPr/>
          <p:nvPr/>
        </p:nvSpPr>
        <p:spPr>
          <a:xfrm>
            <a:off x="2424113" y="620713"/>
            <a:ext cx="7632700" cy="563562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eaLnBrk="1" hangingPunct="1">
              <a:buClr>
                <a:srgbClr val="000000"/>
              </a:buClr>
              <a:buChar char="•"/>
            </a:pPr>
            <a:r>
              <a:rPr lang="zh-CN" altLang="en-US" sz="2800" b="1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这是哪里？</a:t>
            </a:r>
            <a:endParaRPr lang="zh-CN" altLang="en-US" sz="2800" b="1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46082" name="图片 1334275" descr="巡捕局图片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424113" y="1341438"/>
            <a:ext cx="7307262" cy="4630737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6083" name="矩形 1334276"/>
          <p:cNvSpPr/>
          <p:nvPr/>
        </p:nvSpPr>
        <p:spPr>
          <a:xfrm>
            <a:off x="5016500" y="6165850"/>
            <a:ext cx="196088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eaLnBrk="0" hangingPunct="0"/>
            <a:r>
              <a:rPr lang="zh-CN" altLang="en-US" sz="2800" dirty="0">
                <a:solidFill>
                  <a:srgbClr val="FFFF00"/>
                </a:solidFill>
                <a:latin typeface="Arial" charset="0"/>
                <a:ea typeface="楷体_GB2312" pitchFamily="49" charset="-122"/>
              </a:rPr>
              <a:t>（老照片）</a:t>
            </a:r>
            <a:endParaRPr lang="zh-CN" altLang="en-US" sz="2800" dirty="0">
              <a:solidFill>
                <a:srgbClr val="FFFF00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46084" name="灯片编号占位符 1"/>
          <p:cNvSpPr/>
          <p:nvPr>
            <p:ph type="sldNum" sz="quarter" idx="12"/>
          </p:nvPr>
        </p:nvSpPr>
        <p:spPr>
          <a:xfrm>
            <a:off x="8305800" y="6248400"/>
            <a:ext cx="1905000" cy="45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b"/>
          <a:p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cover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标题 856065"/>
          <p:cNvSpPr>
            <a:spLocks noGrp="1"/>
          </p:cNvSpPr>
          <p:nvPr>
            <p:ph type="title"/>
          </p:nvPr>
        </p:nvSpPr>
        <p:spPr>
          <a:xfrm>
            <a:off x="2640013" y="476250"/>
            <a:ext cx="7129462" cy="563563"/>
          </a:xfrm>
        </p:spPr>
        <p:txBody>
          <a:bodyPr wrap="square" lIns="91440" tIns="45720" rIns="91440" bIns="45720" anchor="b"/>
          <a:p>
            <a:r>
              <a:rPr lang="en-US" altLang="zh-CN" sz="3200" b="1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3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青岛巡捕房</a:t>
            </a:r>
            <a:r>
              <a:rPr lang="zh-CN" altLang="en-US" sz="3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旧址</a:t>
            </a:r>
            <a:r>
              <a:rPr lang="en-US" altLang="zh-CN" sz="3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3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现为青岛市公安局</a:t>
            </a:r>
            <a:endParaRPr lang="zh-CN" altLang="en-US" sz="3200" dirty="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48130" name="图片 856068" descr="图片3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66988" y="1125538"/>
            <a:ext cx="7132637" cy="4773612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8131" name="灯片编号占位符 1"/>
          <p:cNvSpPr/>
          <p:nvPr>
            <p:ph type="sldNum" sz="quarter" idx="12"/>
          </p:nvPr>
        </p:nvSpPr>
        <p:spPr>
          <a:xfrm>
            <a:off x="8305800" y="6248400"/>
            <a:ext cx="1905000" cy="45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b"/>
          <a:p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5332" name="矩形 995331"/>
          <p:cNvSpPr/>
          <p:nvPr/>
        </p:nvSpPr>
        <p:spPr>
          <a:xfrm>
            <a:off x="3503930" y="476250"/>
            <a:ext cx="7814310" cy="9042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lvl="0" eaLnBrk="1" hangingPunct="1"/>
            <a:r>
              <a:rPr lang="zh-CN" altLang="en-US" sz="2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 Light" charset="0"/>
                <a:ea typeface="微软雅黑 Light" charset="0"/>
              </a:rPr>
              <a:t>青岛之</a:t>
            </a:r>
            <a:r>
              <a:rPr lang="zh-CN" altLang="en-US" sz="2600" u="sng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 Light" charset="0"/>
                <a:ea typeface="微软雅黑 Light" charset="0"/>
              </a:rPr>
              <a:t>红瓦绿树青山碧海</a:t>
            </a:r>
            <a:r>
              <a:rPr lang="en-US" altLang="zh-CN" sz="2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 Light" charset="0"/>
                <a:ea typeface="微软雅黑 Light" charset="0"/>
              </a:rPr>
              <a:t>,</a:t>
            </a:r>
            <a:r>
              <a:rPr lang="zh-CN" altLang="en-US" sz="2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 Light" charset="0"/>
                <a:ea typeface="微软雅黑 Light" charset="0"/>
              </a:rPr>
              <a:t>为中国第一</a:t>
            </a:r>
            <a:r>
              <a:rPr lang="en-US" altLang="zh-CN" sz="2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 Light" charset="0"/>
                <a:ea typeface="微软雅黑 Light" charset="0"/>
              </a:rPr>
              <a:t>…</a:t>
            </a:r>
            <a:r>
              <a:rPr lang="zh-CN" altLang="en-US" sz="2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 Light" charset="0"/>
                <a:ea typeface="微软雅黑 Light" charset="0"/>
              </a:rPr>
              <a:t>恐</a:t>
            </a:r>
            <a:endParaRPr lang="zh-CN" altLang="en-US" sz="2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 Light" charset="0"/>
              <a:ea typeface="微软雅黑 Light" charset="0"/>
            </a:endParaRPr>
          </a:p>
          <a:p>
            <a:pPr lvl="0" eaLnBrk="1" hangingPunct="1"/>
            <a:r>
              <a:rPr lang="zh-CN" altLang="en-US" sz="2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 Light" charset="0"/>
                <a:ea typeface="微软雅黑 Light" charset="0"/>
              </a:rPr>
              <a:t>昔人之仙山楼阁亦比不及</a:t>
            </a:r>
            <a:r>
              <a:rPr lang="en-US" altLang="zh-CN" sz="2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 Light" charset="0"/>
                <a:ea typeface="微软雅黑 Light" charset="0"/>
              </a:rPr>
              <a:t>,</a:t>
            </a:r>
            <a:r>
              <a:rPr lang="zh-CN" altLang="en-US" sz="2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 Light" charset="0"/>
                <a:ea typeface="微软雅黑 Light" charset="0"/>
              </a:rPr>
              <a:t>诗文不足形容之。</a:t>
            </a:r>
            <a:endParaRPr lang="zh-CN" altLang="en-US" sz="2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 Light" charset="0"/>
              <a:ea typeface="微软雅黑 Light" charset="0"/>
            </a:endParaRPr>
          </a:p>
        </p:txBody>
      </p:sp>
      <p:pic>
        <p:nvPicPr>
          <p:cNvPr id="995334" name="图片 995333" descr="图片10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495550" y="1484313"/>
            <a:ext cx="7705725" cy="447357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995335" name="图片 995334" descr="康有为2"/>
          <p:cNvPicPr>
            <a:picLocks noChangeAspect="1"/>
          </p:cNvPicPr>
          <p:nvPr/>
        </p:nvPicPr>
        <p:blipFill>
          <a:blip r:embed="rId2"/>
          <a:srcRect l="7845" t="9085" r="10001" b="12158"/>
          <a:stretch>
            <a:fillRect/>
          </a:stretch>
        </p:blipFill>
        <p:spPr>
          <a:xfrm>
            <a:off x="1847850" y="404813"/>
            <a:ext cx="1512888" cy="1871662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995336" name="矩形 995335"/>
          <p:cNvSpPr/>
          <p:nvPr/>
        </p:nvSpPr>
        <p:spPr>
          <a:xfrm>
            <a:off x="1848485" y="2349500"/>
            <a:ext cx="548640" cy="348138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eaVert">
            <a:spAutoFit/>
          </a:bodyPr>
          <a:p>
            <a:pPr lvl="0" algn="ctr" eaLnBrk="0" hangingPunct="0"/>
            <a:r>
              <a:rPr lang="zh-CN" altLang="en-US" sz="2400" b="1" dirty="0">
                <a:latin typeface="Arial" charset="0"/>
                <a:ea typeface="宋体" pitchFamily="2" charset="-122"/>
              </a:rPr>
              <a:t>康有为</a:t>
            </a:r>
            <a:r>
              <a:rPr lang="zh-CN" altLang="en-US" sz="2400" dirty="0">
                <a:latin typeface="Arial" charset="0"/>
                <a:ea typeface="宋体" pitchFamily="2" charset="-122"/>
              </a:rPr>
              <a:t>（</a:t>
            </a:r>
            <a:r>
              <a:rPr lang="en-US" altLang="zh-CN" sz="2400" dirty="0">
                <a:latin typeface="Arial" charset="0"/>
                <a:ea typeface="宋体" pitchFamily="2" charset="-122"/>
              </a:rPr>
              <a:t>1858</a:t>
            </a:r>
            <a:r>
              <a:rPr lang="zh-CN" altLang="en-US" sz="2400" dirty="0">
                <a:latin typeface="Arial" charset="0"/>
                <a:ea typeface="宋体" pitchFamily="2" charset="-122"/>
              </a:rPr>
              <a:t>～</a:t>
            </a:r>
            <a:r>
              <a:rPr lang="en-US" altLang="zh-CN" sz="2400" dirty="0">
                <a:latin typeface="Arial" charset="0"/>
                <a:ea typeface="宋体" pitchFamily="2" charset="-122"/>
              </a:rPr>
              <a:t>1927</a:t>
            </a:r>
            <a:r>
              <a:rPr lang="zh-CN" altLang="en-US" sz="2400" dirty="0">
                <a:latin typeface="Arial" charset="0"/>
                <a:ea typeface="宋体" pitchFamily="2" charset="-122"/>
              </a:rPr>
              <a:t>）</a:t>
            </a:r>
            <a:endParaRPr lang="zh-CN" altLang="en-US" sz="2400" dirty="0">
              <a:latin typeface="Arial" charset="0"/>
              <a:ea typeface="宋体" pitchFamily="2" charset="-122"/>
            </a:endParaRPr>
          </a:p>
        </p:txBody>
      </p:sp>
      <p:sp>
        <p:nvSpPr>
          <p:cNvPr id="995337" name="矩形 995336"/>
          <p:cNvSpPr/>
          <p:nvPr/>
        </p:nvSpPr>
        <p:spPr>
          <a:xfrm>
            <a:off x="4549140" y="1628775"/>
            <a:ext cx="554482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lvl="0" eaLnBrk="0" hangingPunct="0"/>
            <a:r>
              <a:rPr lang="en-US" altLang="zh-CN" sz="3200" dirty="0">
                <a:solidFill>
                  <a:schemeClr val="tx1"/>
                </a:solidFill>
                <a:latin typeface="黑体" charset="0"/>
                <a:ea typeface="黑体" charset="0"/>
              </a:rPr>
              <a:t>“</a:t>
            </a:r>
            <a:r>
              <a:rPr lang="zh-CN" altLang="en-US" sz="3200" b="1" dirty="0">
                <a:solidFill>
                  <a:schemeClr val="tx1"/>
                </a:solidFill>
                <a:latin typeface="黑体" charset="0"/>
                <a:ea typeface="黑体" charset="0"/>
              </a:rPr>
              <a:t>红瓦 绿树 碧海 蓝天</a:t>
            </a:r>
            <a:r>
              <a:rPr lang="zh-CN" altLang="en-US" sz="3200" dirty="0">
                <a:solidFill>
                  <a:schemeClr val="tx1"/>
                </a:solidFill>
                <a:latin typeface="黑体" charset="0"/>
                <a:ea typeface="黑体" charset="0"/>
              </a:rPr>
              <a:t>”</a:t>
            </a:r>
            <a:endParaRPr lang="zh-CN" altLang="en-US" sz="3200" dirty="0">
              <a:solidFill>
                <a:schemeClr val="tx1"/>
              </a:solidFill>
              <a:latin typeface="黑体" charset="0"/>
              <a:ea typeface="黑体" charset="0"/>
            </a:endParaRPr>
          </a:p>
        </p:txBody>
      </p:sp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9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5332" grpId="0"/>
      <p:bldP spid="9953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6674" name="标题 1436673"/>
          <p:cNvSpPr>
            <a:spLocks noGrp="1"/>
          </p:cNvSpPr>
          <p:nvPr>
            <p:ph type="title"/>
          </p:nvPr>
        </p:nvSpPr>
        <p:spPr>
          <a:xfrm>
            <a:off x="1919288" y="404813"/>
            <a:ext cx="8353425" cy="1009650"/>
          </a:xfrm>
        </p:spPr>
        <p:txBody>
          <a:bodyPr vert="horz" anchor="b"/>
          <a:p>
            <a:pPr algn="ctr">
              <a:lnSpc>
                <a:spcPct val="110000"/>
              </a:lnSpc>
            </a:pPr>
            <a:r>
              <a:rPr lang="zh-CN" altLang="en-US" sz="3200" b="1" dirty="0">
                <a:solidFill>
                  <a:srgbClr val="FFFF00"/>
                </a:solidFill>
              </a:rPr>
              <a:t>这是哪里？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  <p:pic>
        <p:nvPicPr>
          <p:cNvPr id="1436675" name="图片 1436674" descr="德华银行"/>
          <p:cNvPicPr>
            <a:picLocks noChangeAspect="1"/>
          </p:cNvPicPr>
          <p:nvPr/>
        </p:nvPicPr>
        <p:blipFill>
          <a:blip r:embed="rId1"/>
          <a:srcRect t="6680" r="3749"/>
          <a:stretch>
            <a:fillRect/>
          </a:stretch>
        </p:blipFill>
        <p:spPr>
          <a:xfrm>
            <a:off x="2640013" y="1412875"/>
            <a:ext cx="6697662" cy="45466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cover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>
              <a:lnSpc>
                <a:spcPct val="110000"/>
              </a:lnSpc>
            </a:pPr>
            <a:r>
              <a:rPr lang="zh-CN" altLang="en-US" sz="3200" b="1" dirty="0">
                <a:solidFill>
                  <a:srgbClr val="FFFF00"/>
                </a:solidFill>
                <a:sym typeface="+mn-ea"/>
              </a:rPr>
              <a:t>德华银行</a:t>
            </a:r>
            <a:r>
              <a:rPr lang="zh-CN" altLang="en-US" sz="2800" b="1" dirty="0">
                <a:solidFill>
                  <a:srgbClr val="FFFF00"/>
                </a:solidFill>
                <a:sym typeface="+mn-ea"/>
              </a:rPr>
              <a:t>（</a:t>
            </a:r>
            <a:r>
              <a:rPr lang="en-US" altLang="zh-CN" sz="2800" dirty="0">
                <a:solidFill>
                  <a:srgbClr val="FFFF00"/>
                </a:solidFill>
                <a:sym typeface="+mn-ea"/>
              </a:rPr>
              <a:t>1899-1901</a:t>
            </a:r>
            <a:r>
              <a:rPr lang="zh-CN" altLang="en-US" sz="2800" dirty="0">
                <a:solidFill>
                  <a:srgbClr val="FFFF00"/>
                </a:solidFill>
                <a:sym typeface="+mn-ea"/>
              </a:rPr>
              <a:t>）</a:t>
            </a:r>
            <a:r>
              <a:rPr lang="en-US" altLang="zh-CN" sz="2800">
                <a:solidFill>
                  <a:srgbClr val="FFFF00"/>
                </a:solidFill>
                <a:sym typeface="+mn-ea"/>
              </a:rPr>
              <a:t>——</a:t>
            </a:r>
            <a:r>
              <a:rPr lang="zh-CN" altLang="en-US" sz="2800" dirty="0">
                <a:solidFill>
                  <a:srgbClr val="FFFF00"/>
                </a:solidFill>
                <a:sym typeface="+mn-ea"/>
              </a:rPr>
              <a:t>青岛最早的银行</a:t>
            </a:r>
            <a:r>
              <a:rPr lang="zh-CN" altLang="en-US" sz="28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广西路</a:t>
            </a:r>
            <a:r>
              <a:rPr lang="en-US" altLang="zh-CN" sz="280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14</a:t>
            </a:r>
            <a:r>
              <a:rPr lang="zh-CN" altLang="en-US" sz="28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号</a:t>
            </a:r>
            <a:r>
              <a:rPr lang="zh-CN" altLang="en-US" sz="2800" b="1" dirty="0">
                <a:solidFill>
                  <a:srgbClr val="FFFF00"/>
                </a:solidFill>
                <a:sym typeface="+mn-ea"/>
              </a:rPr>
              <a:t> 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  <p:pic>
        <p:nvPicPr>
          <p:cNvPr id="4" name="图片 3" descr="rdn_5051fd574e15e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29945" y="1729105"/>
            <a:ext cx="4912360" cy="43021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61480" y="2015490"/>
            <a:ext cx="4143375" cy="3931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    </a:t>
            </a:r>
            <a:r>
              <a:rPr lang="zh-CN" altLang="en-US"/>
              <a:t>德华银行青岛分行设立于1898年5月15日，为青岛市近代历史上第一家银行，同年10月，该行在青岛的首次土地拍卖中置下了岸边的这块地产，并于次年开始建造分行大厦。该行主要用于维护德国在青岛的经济利益，并支持德国洋行对青岛、山东对外贸易的控制，使其成为德国商品倾销市场和原料供应基地。1907年6月，该行开始发行以墨西哥银元为本位的银元票，1909年10月又发行5分和10分的镍币，这些货币被强制推行在青岛和胶济铁路买车票、交运费、完粮纳税，以至于该行逐渐控制了青岛的金融市场。</a:t>
            </a:r>
            <a:endParaRPr lang="zh-CN" altLang="en-US"/>
          </a:p>
        </p:txBody>
      </p:sp>
    </p:spTree>
  </p:cSld>
  <p:clrMapOvr>
    <a:masterClrMapping/>
  </p:clrMapOvr>
  <p:transition>
    <p:cover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8898" name="矩形 848897"/>
          <p:cNvSpPr/>
          <p:nvPr/>
        </p:nvSpPr>
        <p:spPr>
          <a:xfrm>
            <a:off x="2927350" y="404813"/>
            <a:ext cx="221488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eaLnBrk="1" hangingPunct="1"/>
            <a:r>
              <a:rPr lang="zh-CN" altLang="en-US" sz="32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这是哪里？</a:t>
            </a:r>
            <a:endParaRPr lang="zh-CN" altLang="en-US" sz="3200" b="1" dirty="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848901" name="图片 848900" descr="图片2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495550" y="1052513"/>
            <a:ext cx="7272338" cy="4846637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cover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22" name="标题 849921"/>
          <p:cNvSpPr>
            <a:spLocks noGrp="1"/>
          </p:cNvSpPr>
          <p:nvPr>
            <p:ph type="title"/>
          </p:nvPr>
        </p:nvSpPr>
        <p:spPr>
          <a:xfrm>
            <a:off x="1992313" y="620713"/>
            <a:ext cx="5473700" cy="563562"/>
          </a:xfrm>
        </p:spPr>
        <p:txBody>
          <a:bodyPr anchor="b"/>
          <a:p>
            <a:r>
              <a:rPr lang="zh-CN" altLang="en-US" sz="3200" dirty="0">
                <a:solidFill>
                  <a:srgbClr val="FFFF00"/>
                </a:solidFill>
                <a:ea typeface="楷体_GB2312" pitchFamily="49" charset="-122"/>
              </a:rPr>
              <a:t>上世纪末火灾后的车站饭店</a:t>
            </a:r>
            <a:r>
              <a:rPr lang="en-US" altLang="zh-CN" sz="3200" dirty="0">
                <a:solidFill>
                  <a:srgbClr val="FFFF00"/>
                </a:solidFill>
                <a:ea typeface="楷体_GB2312" pitchFamily="49" charset="-122"/>
              </a:rPr>
              <a:t>↓</a:t>
            </a:r>
            <a:endParaRPr lang="en-US" altLang="zh-CN" sz="3200" dirty="0">
              <a:solidFill>
                <a:srgbClr val="FFFF00"/>
              </a:solidFill>
              <a:ea typeface="楷体_GB2312" pitchFamily="49" charset="-122"/>
            </a:endParaRPr>
          </a:p>
        </p:txBody>
      </p:sp>
      <p:pic>
        <p:nvPicPr>
          <p:cNvPr id="849924" name="图片 849923" descr="车站饭店"/>
          <p:cNvPicPr>
            <a:picLocks noChangeAspect="1"/>
          </p:cNvPicPr>
          <p:nvPr/>
        </p:nvPicPr>
        <p:blipFill>
          <a:blip r:embed="rId1">
            <a:lum contrast="12000"/>
          </a:blip>
          <a:srcRect/>
          <a:stretch>
            <a:fillRect/>
          </a:stretch>
        </p:blipFill>
        <p:spPr>
          <a:xfrm>
            <a:off x="949960" y="1178243"/>
            <a:ext cx="5400675" cy="36195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49925" name="矩形 849924"/>
          <p:cNvSpPr/>
          <p:nvPr/>
        </p:nvSpPr>
        <p:spPr>
          <a:xfrm>
            <a:off x="8040688" y="4797425"/>
            <a:ext cx="1960880" cy="9448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eaLnBrk="1" hangingPunct="1"/>
            <a:r>
              <a:rPr lang="en-US" altLang="zh-CN" sz="2800" dirty="0">
                <a:solidFill>
                  <a:srgbClr val="FFFF00"/>
                </a:solidFill>
                <a:latin typeface="Arial" charset="0"/>
                <a:ea typeface="宋体" pitchFamily="2" charset="-122"/>
              </a:rPr>
              <a:t>↑</a:t>
            </a:r>
            <a:r>
              <a:rPr lang="zh-CN" altLang="en-US" sz="2800" dirty="0">
                <a:solidFill>
                  <a:srgbClr val="FFFF00"/>
                </a:solidFill>
                <a:latin typeface="Arial" charset="0"/>
                <a:ea typeface="楷体_GB2312" pitchFamily="49" charset="-122"/>
              </a:rPr>
              <a:t>修复后的</a:t>
            </a:r>
            <a:endParaRPr lang="zh-CN" altLang="en-US" sz="2800" dirty="0">
              <a:solidFill>
                <a:srgbClr val="FFFF00"/>
              </a:solidFill>
              <a:latin typeface="Arial" charset="0"/>
              <a:ea typeface="楷体_GB2312" pitchFamily="49" charset="-122"/>
            </a:endParaRPr>
          </a:p>
          <a:p>
            <a:pPr lvl="0" eaLnBrk="1" hangingPunct="1"/>
            <a:r>
              <a:rPr lang="zh-CN" altLang="en-US" sz="2800" dirty="0">
                <a:solidFill>
                  <a:srgbClr val="FFFF00"/>
                </a:solidFill>
                <a:latin typeface="Arial" charset="0"/>
                <a:ea typeface="楷体_GB2312" pitchFamily="49" charset="-122"/>
              </a:rPr>
              <a:t>塔楼与山墙</a:t>
            </a:r>
            <a:endParaRPr lang="zh-CN" altLang="en-US" sz="2800" dirty="0">
              <a:solidFill>
                <a:srgbClr val="FFFF00"/>
              </a:solidFill>
              <a:latin typeface="Arial" charset="0"/>
              <a:ea typeface="楷体_GB2312" pitchFamily="49" charset="-122"/>
            </a:endParaRPr>
          </a:p>
        </p:txBody>
      </p:sp>
      <p:sp>
        <p:nvSpPr>
          <p:cNvPr id="849926" name="矩形 849925"/>
          <p:cNvSpPr/>
          <p:nvPr/>
        </p:nvSpPr>
        <p:spPr>
          <a:xfrm>
            <a:off x="1012825" y="4825365"/>
            <a:ext cx="6225540" cy="14935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 algn="l" eaLnBrk="1" fontAlgn="base" hangingPunct="1"/>
            <a:r>
              <a:rPr lang="en-US" altLang="zh-CN" sz="2400">
                <a:solidFill>
                  <a:srgbClr val="FFFF00"/>
                </a:solidFill>
                <a:latin typeface="Arial" charset="0"/>
                <a:ea typeface="楷体_GB2312" pitchFamily="49" charset="-122"/>
              </a:rPr>
              <a:t>Station Hotel</a:t>
            </a:r>
            <a:r>
              <a:rPr lang="en-US" altLang="zh-CN" sz="2800" dirty="0">
                <a:solidFill>
                  <a:srgbClr val="FFFF00"/>
                </a:solidFill>
                <a:latin typeface="Arial" charset="0"/>
                <a:ea typeface="楷体_GB2312" pitchFamily="49" charset="-122"/>
              </a:rPr>
              <a:t> </a:t>
            </a:r>
            <a:r>
              <a:rPr lang="zh-CN" altLang="en-US" sz="2800" dirty="0">
                <a:solidFill>
                  <a:srgbClr val="FFFF00"/>
                </a:solidFill>
                <a:latin typeface="Arial" charset="0"/>
                <a:ea typeface="楷体_GB2312" pitchFamily="49" charset="-122"/>
              </a:rPr>
              <a:t>南立面</a:t>
            </a:r>
            <a:r>
              <a:rPr lang="zh-CN" altLang="en-US" sz="32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车站饭店，兰山路</a:t>
            </a:r>
            <a:r>
              <a:rPr lang="en-US" altLang="zh-CN" sz="32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28</a:t>
            </a:r>
            <a:r>
              <a:rPr lang="zh-CN" altLang="en-US" sz="32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号，</a:t>
            </a:r>
            <a:r>
              <a:rPr lang="en-US" altLang="zh-CN" sz="32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1902</a:t>
            </a:r>
            <a:r>
              <a:rPr lang="zh-CN" altLang="en-US" sz="32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年</a:t>
            </a:r>
            <a:endParaRPr lang="zh-CN" altLang="en-US" sz="3200" b="1" dirty="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 eaLnBrk="1" hangingPunct="1"/>
            <a:endParaRPr lang="zh-CN" altLang="en-US" sz="2800" dirty="0">
              <a:solidFill>
                <a:srgbClr val="FFFF00"/>
              </a:solidFill>
              <a:latin typeface="Arial" charset="0"/>
              <a:ea typeface="楷体_GB2312" pitchFamily="49" charset="-122"/>
            </a:endParaRPr>
          </a:p>
        </p:txBody>
      </p:sp>
      <p:pic>
        <p:nvPicPr>
          <p:cNvPr id="849927" name="图片 849926" descr="图片2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08888" y="692150"/>
            <a:ext cx="2603500" cy="38893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cover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17890" name="矩形 1317889"/>
          <p:cNvSpPr/>
          <p:nvPr/>
        </p:nvSpPr>
        <p:spPr>
          <a:xfrm>
            <a:off x="3359150" y="333375"/>
            <a:ext cx="6985000" cy="100806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 algn="l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altLang="zh-CN" sz="28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“</a:t>
            </a:r>
            <a:r>
              <a:rPr lang="zh-CN" altLang="en-US" sz="28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北自辽东</a:t>
            </a:r>
            <a:r>
              <a:rPr lang="en-US" altLang="zh-CN" sz="28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南至百粤</a:t>
            </a:r>
            <a:r>
              <a:rPr lang="en-US" altLang="zh-CN" sz="28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...</a:t>
            </a:r>
            <a:r>
              <a:rPr lang="zh-CN" altLang="en-US" sz="28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真正令人留连</a:t>
            </a:r>
            <a:br>
              <a:rPr lang="zh-CN" altLang="en-US" sz="28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28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不忍离去的地方应推青岛” </a:t>
            </a:r>
            <a:r>
              <a:rPr lang="en-US" altLang="zh-CN" sz="28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8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忆青岛</a:t>
            </a:r>
            <a:r>
              <a:rPr lang="en-US" altLang="zh-CN"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》</a:t>
            </a:r>
            <a:endParaRPr lang="en-US" altLang="zh-CN" sz="280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17892" name="矩形 1317891"/>
          <p:cNvSpPr/>
          <p:nvPr/>
        </p:nvSpPr>
        <p:spPr>
          <a:xfrm>
            <a:off x="4583113" y="6237288"/>
            <a:ext cx="3240087" cy="49212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0" hangingPunct="0">
              <a:lnSpc>
                <a:spcPct val="85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30</a:t>
            </a:r>
            <a:r>
              <a:rPr lang="zh-CN" altLang="en-US" sz="28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年代明信片）</a:t>
            </a:r>
            <a:r>
              <a:rPr lang="zh-CN" altLang="en-US" sz="2800" dirty="0">
                <a:solidFill>
                  <a:srgbClr val="FFFF00"/>
                </a:solidFill>
                <a:latin typeface="Arial" charset="0"/>
                <a:ea typeface="华文楷体" pitchFamily="2" charset="-122"/>
              </a:rPr>
              <a:t>    </a:t>
            </a:r>
            <a:endParaRPr lang="zh-CN" altLang="en-US" sz="2800" dirty="0">
              <a:solidFill>
                <a:srgbClr val="FFFF00"/>
              </a:solidFill>
              <a:latin typeface="Arial" charset="0"/>
              <a:ea typeface="华文楷体" pitchFamily="2" charset="-122"/>
            </a:endParaRPr>
          </a:p>
        </p:txBody>
      </p:sp>
      <p:sp>
        <p:nvSpPr>
          <p:cNvPr id="1317896" name="矩形 1317895"/>
          <p:cNvSpPr/>
          <p:nvPr/>
        </p:nvSpPr>
        <p:spPr>
          <a:xfrm>
            <a:off x="1900873" y="2276475"/>
            <a:ext cx="513715" cy="31686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eaVert">
            <a:spAutoFit/>
          </a:bodyPr>
          <a:p>
            <a:pPr lvl="0" eaLnBrk="0" hangingPunct="0">
              <a:lnSpc>
                <a:spcPct val="85000"/>
              </a:lnSpc>
            </a:pPr>
            <a:r>
              <a:rPr lang="zh-CN" altLang="en-US" sz="2400" dirty="0">
                <a:latin typeface="宋体" pitchFamily="2" charset="-122"/>
                <a:ea typeface="宋体" pitchFamily="2" charset="-122"/>
              </a:rPr>
              <a:t>梁实秋</a:t>
            </a:r>
            <a:r>
              <a:rPr lang="en-US" altLang="en-US" sz="2400">
                <a:latin typeface="Arial" charset="0"/>
                <a:ea typeface="宋体" pitchFamily="2" charset="-122"/>
              </a:rPr>
              <a:t>︵</a:t>
            </a:r>
            <a:r>
              <a:rPr lang="en-US" altLang="zh-CN" sz="2400" dirty="0">
                <a:latin typeface="宋体" pitchFamily="2" charset="-122"/>
                <a:ea typeface="宋体" pitchFamily="2" charset="-122"/>
              </a:rPr>
              <a:t>1903</a:t>
            </a:r>
            <a:r>
              <a:rPr lang="zh-CN" altLang="en-US" sz="2400" dirty="0">
                <a:latin typeface="宋体" pitchFamily="2" charset="-122"/>
                <a:ea typeface="宋体" pitchFamily="2" charset="-122"/>
              </a:rPr>
              <a:t>～</a:t>
            </a:r>
            <a:r>
              <a:rPr lang="en-US" altLang="zh-CN" sz="2400">
                <a:latin typeface="宋体" pitchFamily="2" charset="-122"/>
                <a:ea typeface="宋体" pitchFamily="2" charset="-122"/>
              </a:rPr>
              <a:t>1987</a:t>
            </a:r>
            <a:r>
              <a:rPr lang="en-US" altLang="en-US" sz="2400">
                <a:latin typeface="Arial" charset="0"/>
                <a:ea typeface="宋体" pitchFamily="2" charset="-122"/>
              </a:rPr>
              <a:t>︶</a:t>
            </a:r>
            <a:endParaRPr lang="en-US" altLang="zh-CN" sz="240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317897" name="图片 1317896" descr="图片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640013" y="1341438"/>
            <a:ext cx="7632700" cy="465296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317898" name="图片 1317897" descr="梁实秋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47850" y="333375"/>
            <a:ext cx="1439863" cy="18002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1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78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835" y="473075"/>
            <a:ext cx="3015615" cy="482600"/>
          </a:xfrm>
        </p:spPr>
        <p:txBody>
          <a:bodyPr/>
          <a:p>
            <a:r>
              <a:rPr lang="zh-CN" altLang="en-US" sz="2800"/>
              <a:t>梁实秋：忆青岛</a:t>
            </a:r>
            <a:endParaRPr lang="zh-CN" altLang="en-US" sz="280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5972810" y="1945640"/>
            <a:ext cx="5739130" cy="3535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</a:t>
            </a:r>
            <a:r>
              <a:rPr lang="zh-CN" altLang="en-US"/>
              <a:t>    </a:t>
            </a:r>
            <a:r>
              <a:rPr lang="en-US" altLang="zh-CN"/>
              <a:t>“</a:t>
            </a:r>
            <a:r>
              <a:rPr lang="zh-CN" altLang="en-US" sz="1600"/>
              <a:t>我初到青岛，看到人力车夫从不计较车资，乘客下车一律付与一角，路程远则付二角，无争论者。这是全国所没有的现象。有人说这是德国人留下的无形的制度，无论如何这种作风能维持很久便是难能可贵。青岛市面上绝少讨价还价的恶习。</a:t>
            </a:r>
            <a:endParaRPr lang="zh-CN" altLang="en-US" sz="1600"/>
          </a:p>
          <a:p>
            <a:r>
              <a:rPr lang="zh-CN" altLang="en-US" sz="1600"/>
              <a:t>      德国人佛劳塞尔在中山路开一餐馆，所制牛排我认为是国内第一。厚厚大大的一块牛排，煎得外焦里嫩，切开之后里面微有血丝。牛排上面覆以一枚嫩嫩的荷包蛋，外加几根炸番薯。这样的一分牛排，要两元钱，佐以生啤酒一大杯，依稀可以领略樊哙饮酒切肉之豪兴。内行人说，食牛肉要在星期三四，因为周末屠宰，牛肉筋脉尚生硬，冷藏数日则软硬恰到好处。佛劳塞尔店主善饮，我在一餐之间看他在酒桶之前走来走去，每经酒桶即取饮一杯，不下七八杯之数，无怪他大腹便便，如酒桶然。这是五十年前旧话，如今这个餐馆原址闻已变成邮局，佛劳塞尔如果尚在人间当在百龄以上。</a:t>
            </a:r>
            <a:r>
              <a:rPr lang="en-US" altLang="zh-CN" sz="1600"/>
              <a:t>”</a:t>
            </a:r>
            <a:endParaRPr lang="en-US" altLang="zh-CN" sz="1600"/>
          </a:p>
        </p:txBody>
      </p:sp>
      <p:pic>
        <p:nvPicPr>
          <p:cNvPr id="5" name="图片 4" descr="proxy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64185" y="1852295"/>
            <a:ext cx="5393690" cy="40455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49620" y="360680"/>
            <a:ext cx="5669280" cy="13303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l" fontAlgn="base"/>
            <a:r>
              <a:rPr lang="en-US" altLang="zh-CN">
                <a:sym typeface="+mn-ea"/>
              </a:rPr>
              <a:t>  </a:t>
            </a:r>
            <a:r>
              <a:rPr lang="en-US" altLang="zh-CN">
                <a:latin typeface="楷体" charset="0"/>
                <a:ea typeface="楷体" charset="0"/>
                <a:sym typeface="+mn-ea"/>
              </a:rPr>
              <a:t>  </a:t>
            </a:r>
            <a:r>
              <a:rPr lang="zh-CN" altLang="en-US">
                <a:latin typeface="楷体" charset="0"/>
                <a:ea typeface="楷体" charset="0"/>
                <a:sym typeface="+mn-ea"/>
              </a:rPr>
              <a:t>我是北平人，从不以北平为理想的地方。北平从繁华而破落，从高雅而庸俗、而恶劣，几经沧桑，早已无复旧观。</a:t>
            </a:r>
            <a:endParaRPr lang="zh-CN" altLang="en-US">
              <a:latin typeface="楷体" charset="0"/>
              <a:ea typeface="楷体" charset="0"/>
              <a:sym typeface="+mn-ea"/>
            </a:endParaRPr>
          </a:p>
          <a:p>
            <a:pPr algn="l" fontAlgn="base"/>
            <a:r>
              <a:rPr lang="zh-CN" altLang="en-US">
                <a:latin typeface="楷体" charset="0"/>
                <a:ea typeface="楷体" charset="0"/>
                <a:sym typeface="+mn-ea"/>
              </a:rPr>
              <a:t>我虽然足迹不广，但北自辽东，南至百粤，也走过了十几省。窃以为真正令人流连不忍去的地方应推青岛。</a:t>
            </a:r>
            <a:endParaRPr lang="zh-CN" altLang="en-US">
              <a:latin typeface="楷体" charset="0"/>
              <a:ea typeface="楷体" charset="0"/>
            </a:endParaRPr>
          </a:p>
        </p:txBody>
      </p:sp>
    </p:spTree>
  </p:cSld>
  <p:clrMapOvr>
    <a:masterClrMapping/>
  </p:clrMapOvr>
  <p:transition>
    <p:cover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爱家乡，爱青岛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  <p:pic>
        <p:nvPicPr>
          <p:cNvPr id="4" name="图片 3" descr="121a3112307g21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73735" y="1841500"/>
            <a:ext cx="5070475" cy="3803015"/>
          </a:xfrm>
          <a:prstGeom prst="rect">
            <a:avLst/>
          </a:prstGeom>
        </p:spPr>
      </p:pic>
      <p:pic>
        <p:nvPicPr>
          <p:cNvPr id="5" name="图片 4" descr="121a31068f5g2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83045" y="478155"/>
            <a:ext cx="4039235" cy="5386070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99138" name="矩形 1499137"/>
          <p:cNvSpPr/>
          <p:nvPr/>
        </p:nvSpPr>
        <p:spPr>
          <a:xfrm>
            <a:off x="2063750" y="549275"/>
            <a:ext cx="806450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en-US" altLang="zh-CN" sz="28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8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总督副官住宅</a:t>
            </a:r>
            <a:r>
              <a:rPr lang="en-US" altLang="zh-CN" sz="280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——</a:t>
            </a:r>
            <a:r>
              <a:rPr lang="zh-CN" altLang="en-US" sz="28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天游园</a:t>
            </a:r>
            <a:r>
              <a:rPr lang="en-US" altLang="zh-CN" sz="280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——</a:t>
            </a:r>
            <a:r>
              <a:rPr lang="zh-CN" altLang="en-US" sz="28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康有为故居纪念馆</a:t>
            </a:r>
            <a:endParaRPr lang="zh-CN" altLang="en-US" sz="2800" b="1" dirty="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99139" name="矩形 1499138"/>
          <p:cNvSpPr/>
          <p:nvPr/>
        </p:nvSpPr>
        <p:spPr>
          <a:xfrm>
            <a:off x="4943475" y="6165850"/>
            <a:ext cx="2808288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0" hangingPunct="0"/>
            <a:r>
              <a:rPr lang="zh-CN" altLang="en-US" sz="2800" dirty="0">
                <a:solidFill>
                  <a:srgbClr val="FFFF00"/>
                </a:solidFill>
                <a:latin typeface="Arial" charset="0"/>
                <a:ea typeface="宋体" pitchFamily="2" charset="-122"/>
              </a:rPr>
              <a:t>（西南立面）</a:t>
            </a:r>
            <a:endParaRPr lang="zh-CN" altLang="en-US" sz="2800" dirty="0">
              <a:solidFill>
                <a:srgbClr val="FFFF00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1499140" name="图片 1499139" descr="图片2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351088" y="1196975"/>
            <a:ext cx="7486650" cy="4668838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835" y="473710"/>
            <a:ext cx="6403975" cy="727075"/>
          </a:xfrm>
        </p:spPr>
        <p:txBody>
          <a:bodyPr/>
          <a:p>
            <a:r>
              <a:rPr lang="zh-CN" altLang="en-US" sz="2800">
                <a:latin typeface="微软雅黑 Light" charset="0"/>
                <a:ea typeface="微软雅黑 Light" charset="0"/>
              </a:rPr>
              <a:t>中国传统民居中的瓦以黑色为主</a:t>
            </a:r>
            <a:endParaRPr lang="zh-CN" altLang="en-US" sz="2800">
              <a:latin typeface="微软雅黑 Light" charset="0"/>
              <a:ea typeface="微软雅黑 Light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  <p:pic>
        <p:nvPicPr>
          <p:cNvPr id="5" name="图片 4" descr="1832512779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60400" y="1755775"/>
            <a:ext cx="6343015" cy="3954145"/>
          </a:xfrm>
          <a:prstGeom prst="rect">
            <a:avLst/>
          </a:prstGeom>
        </p:spPr>
      </p:pic>
      <p:pic>
        <p:nvPicPr>
          <p:cNvPr id="6" name="图片 5" descr="230854_20130819173409302200_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88450" y="254000"/>
            <a:ext cx="2552700" cy="1457325"/>
          </a:xfrm>
          <a:prstGeom prst="rect">
            <a:avLst/>
          </a:prstGeom>
        </p:spPr>
      </p:pic>
      <p:pic>
        <p:nvPicPr>
          <p:cNvPr id="3" name="图片 2" descr="a51423369a5d5a02-216008dcc51174cd-10e178ab2a9664a6de0f1521b29e7e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20585" y="1802765"/>
            <a:ext cx="4469765" cy="29603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70190" y="5086985"/>
            <a:ext cx="315468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琉璃瓦则有金黄色、绿色等，</a:t>
            </a:r>
            <a:endParaRPr lang="zh-CN" altLang="en-US"/>
          </a:p>
          <a:p>
            <a:r>
              <a:rPr lang="zh-CN" altLang="en-US"/>
              <a:t>红色也比较小见</a:t>
            </a:r>
            <a:endParaRPr lang="zh-CN" altLang="en-US"/>
          </a:p>
        </p:txBody>
      </p:sp>
    </p:spTree>
  </p:cSld>
  <p:clrMapOvr>
    <a:masterClrMapping/>
  </p:clrMapOvr>
  <p:transition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473075"/>
            <a:ext cx="10871200" cy="617220"/>
          </a:xfrm>
        </p:spPr>
        <p:txBody>
          <a:bodyPr/>
          <a:p>
            <a:r>
              <a:rPr lang="zh-CN" altLang="en-US" sz="3200"/>
              <a:t>画家吴冠中笔下的青岛</a:t>
            </a:r>
            <a:endParaRPr lang="zh-CN" altLang="en-US" sz="3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  <p:pic>
        <p:nvPicPr>
          <p:cNvPr id="5" name="图片 4" descr="2593_11310_I_137228794476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8175" y="1254760"/>
            <a:ext cx="6435090" cy="4789170"/>
          </a:xfrm>
          <a:prstGeom prst="rect">
            <a:avLst/>
          </a:prstGeom>
        </p:spPr>
      </p:pic>
      <p:pic>
        <p:nvPicPr>
          <p:cNvPr id="7" name="图片 6" descr="20154715445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25995" y="557530"/>
            <a:ext cx="4297680" cy="32404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174865" y="3874770"/>
            <a:ext cx="4538980" cy="1737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2015年04月06日下午3:00，保利香港2015春拍“中国及亚洲现当代艺术专场”在香港君悦酒店举槌。本场拍卖共推出174件拍品，其中，吴冠中《滨海城市(青岛)》以估价待询的方式上拍，起拍价1800万港元，经过多轮激烈角逐，最终以3300万港元落槌。</a:t>
            </a:r>
            <a:endParaRPr lang="zh-CN" altLang="en-US"/>
          </a:p>
        </p:txBody>
      </p:sp>
    </p:spTree>
  </p:cSld>
  <p:clrMapOvr>
    <a:masterClrMapping/>
  </p:clrMapOvr>
  <p:transition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690" y="692785"/>
            <a:ext cx="10761345" cy="360680"/>
          </a:xfrm>
        </p:spPr>
        <p:txBody>
          <a:bodyPr/>
          <a:p>
            <a:r>
              <a:rPr lang="zh-CN" altLang="en-US" sz="3200"/>
              <a:t>吴冠中笔下的中国传统民居</a:t>
            </a:r>
            <a:endParaRPr lang="zh-CN" altLang="en-US" sz="3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  <p:pic>
        <p:nvPicPr>
          <p:cNvPr id="5" name="图片 4" descr="1625551O7-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63575" y="1559560"/>
            <a:ext cx="4354195" cy="4371340"/>
          </a:xfrm>
          <a:prstGeom prst="rect">
            <a:avLst/>
          </a:prstGeom>
        </p:spPr>
      </p:pic>
      <p:pic>
        <p:nvPicPr>
          <p:cNvPr id="6" name="图片 5" descr="203393818181123747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10275" y="1600835"/>
            <a:ext cx="5436870" cy="4349750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77314" name="图片 1677313" descr="图片4"/>
          <p:cNvPicPr>
            <a:picLocks noChangeAspect="1"/>
          </p:cNvPicPr>
          <p:nvPr/>
        </p:nvPicPr>
        <p:blipFill>
          <a:blip r:embed="rId1"/>
          <a:srcRect l="28470" t="37024" r="15868" b="28119"/>
          <a:stretch>
            <a:fillRect/>
          </a:stretch>
        </p:blipFill>
        <p:spPr>
          <a:xfrm>
            <a:off x="1919288" y="2276475"/>
            <a:ext cx="4608512" cy="28797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677316" name="矩形 1677315"/>
          <p:cNvSpPr/>
          <p:nvPr/>
        </p:nvSpPr>
        <p:spPr>
          <a:xfrm>
            <a:off x="2208213" y="692150"/>
            <a:ext cx="2951162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0" hangingPunct="0"/>
            <a:r>
              <a:rPr lang="en-US" altLang="zh-CN" sz="3600" b="1" dirty="0">
                <a:solidFill>
                  <a:srgbClr val="FFFF00"/>
                </a:solidFill>
                <a:latin typeface="Arial" charset="0"/>
                <a:ea typeface="楷体_GB2312" pitchFamily="49" charset="-122"/>
              </a:rPr>
              <a:t>  </a:t>
            </a:r>
            <a:endParaRPr lang="en-US" altLang="zh-CN" b="1" dirty="0">
              <a:latin typeface="Arial" charset="0"/>
              <a:ea typeface="宋体" pitchFamily="2" charset="-122"/>
            </a:endParaRPr>
          </a:p>
        </p:txBody>
      </p:sp>
      <p:sp>
        <p:nvSpPr>
          <p:cNvPr id="1677317" name="矩形 1677316"/>
          <p:cNvSpPr/>
          <p:nvPr/>
        </p:nvSpPr>
        <p:spPr>
          <a:xfrm>
            <a:off x="1992313" y="1773238"/>
            <a:ext cx="3743325" cy="48133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0" hangingPunct="0">
              <a:lnSpc>
                <a:spcPct val="90000"/>
              </a:lnSpc>
            </a:pPr>
            <a:r>
              <a:rPr lang="zh-CN" altLang="en-US" sz="2800" b="1" dirty="0">
                <a:latin typeface="Times New Roman" pitchFamily="18" charset="0"/>
                <a:ea typeface="楷体_GB2312" pitchFamily="49" charset="-122"/>
              </a:rPr>
              <a:t>基督教堂的筒瓦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↓</a:t>
            </a:r>
            <a:r>
              <a:rPr lang="en-US" altLang="zh-CN" sz="28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en-US" altLang="zh-CN" sz="2800" b="1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77318" name="标题 1677317"/>
          <p:cNvSpPr>
            <a:spLocks noGrp="1"/>
          </p:cNvSpPr>
          <p:nvPr>
            <p:ph type="title"/>
          </p:nvPr>
        </p:nvSpPr>
        <p:spPr>
          <a:xfrm>
            <a:off x="2855913" y="404813"/>
            <a:ext cx="3024187" cy="711200"/>
          </a:xfrm>
        </p:spPr>
        <p:txBody>
          <a:bodyPr anchor="b"/>
          <a:p>
            <a:r>
              <a:rPr lang="en-US" altLang="zh-CN" sz="4000" b="1" dirty="0">
                <a:solidFill>
                  <a:srgbClr val="FFFF00"/>
                </a:solidFill>
              </a:rPr>
              <a:t>  </a:t>
            </a:r>
            <a:r>
              <a:rPr lang="zh-CN" altLang="en-US" sz="3600" b="1" u="sng" dirty="0">
                <a:solidFill>
                  <a:srgbClr val="FFFF00"/>
                </a:solidFill>
              </a:rPr>
              <a:t>青岛的红瓦</a:t>
            </a:r>
            <a:endParaRPr lang="zh-CN" altLang="en-US" sz="3600" b="1" u="sng" dirty="0">
              <a:solidFill>
                <a:schemeClr val="tx1"/>
              </a:solidFill>
            </a:endParaRPr>
          </a:p>
        </p:txBody>
      </p:sp>
      <p:sp>
        <p:nvSpPr>
          <p:cNvPr id="1677319" name="矩形 1677318"/>
          <p:cNvSpPr/>
          <p:nvPr/>
        </p:nvSpPr>
        <p:spPr>
          <a:xfrm>
            <a:off x="2855913" y="1196975"/>
            <a:ext cx="3671887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0" hangingPunct="0"/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天主教堂的牛舌瓦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→</a:t>
            </a:r>
            <a:endParaRPr lang="en-US" altLang="zh-CN" sz="2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77320" name="矩形 1677319"/>
          <p:cNvSpPr/>
          <p:nvPr/>
        </p:nvSpPr>
        <p:spPr>
          <a:xfrm>
            <a:off x="2063750" y="5228908"/>
            <a:ext cx="8424863" cy="8229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p>
            <a:pPr lvl="0" eaLnBrk="1" hangingPunct="1"/>
            <a:r>
              <a:rPr lang="en-US" altLang="zh-CN" sz="2400">
                <a:latin typeface="Arial" charset="0"/>
                <a:ea typeface="宋体" pitchFamily="2" charset="-122"/>
              </a:rPr>
              <a:t>H. KAPPLEH &amp; SOHN. TSINGTAO  </a:t>
            </a:r>
            <a:r>
              <a:rPr lang="zh-CN" altLang="en-US" sz="2400" dirty="0">
                <a:latin typeface="Arial" charset="0"/>
                <a:ea typeface="楷体_GB2312" pitchFamily="49" charset="-122"/>
              </a:rPr>
              <a:t>青岛卡普里赫父子公司</a:t>
            </a:r>
            <a:endParaRPr lang="zh-CN" altLang="en-US" sz="2400" dirty="0">
              <a:latin typeface="Arial" charset="0"/>
              <a:ea typeface="楷体_GB2312" pitchFamily="49" charset="-122"/>
            </a:endParaRPr>
          </a:p>
          <a:p>
            <a:pPr lvl="0" eaLnBrk="1" hangingPunct="1"/>
            <a:r>
              <a:rPr lang="en-US" altLang="zh-CN" sz="2400">
                <a:latin typeface="Arial" charset="0"/>
                <a:ea typeface="宋体" pitchFamily="2" charset="-122"/>
              </a:rPr>
              <a:t>F. LIU TSIESCHAH. TSINGTAO  </a:t>
            </a:r>
            <a:r>
              <a:rPr lang="zh-CN" altLang="en-US" sz="2400" dirty="0">
                <a:latin typeface="Arial" charset="0"/>
                <a:ea typeface="楷体_GB2312" pitchFamily="49" charset="-122"/>
              </a:rPr>
              <a:t>福和永 </a:t>
            </a:r>
            <a:r>
              <a:rPr lang="en-US" altLang="zh-CN" sz="2400" b="1">
                <a:latin typeface="Arial" charset="0"/>
                <a:ea typeface="宋体" pitchFamily="2" charset="-122"/>
              </a:rPr>
              <a:t>·</a:t>
            </a:r>
            <a:r>
              <a:rPr lang="en-US" altLang="zh-CN">
                <a:latin typeface="Arial" charset="0"/>
                <a:ea typeface="宋体" pitchFamily="2" charset="-122"/>
              </a:rPr>
              <a:t> </a:t>
            </a:r>
            <a:r>
              <a:rPr lang="zh-CN" altLang="en-US" sz="2400" dirty="0">
                <a:latin typeface="Arial" charset="0"/>
                <a:ea typeface="楷体_GB2312" pitchFamily="49" charset="-122"/>
              </a:rPr>
              <a:t>青岛刘子山监制</a:t>
            </a:r>
            <a:endParaRPr lang="zh-CN" altLang="en-US" sz="2400" dirty="0">
              <a:latin typeface="Arial" charset="0"/>
              <a:ea typeface="楷体_GB2312" pitchFamily="49" charset="-122"/>
            </a:endParaRPr>
          </a:p>
        </p:txBody>
      </p:sp>
      <p:pic>
        <p:nvPicPr>
          <p:cNvPr id="1677323" name="图片 1677322" descr="图片5"/>
          <p:cNvPicPr>
            <a:picLocks noChangeAspect="1"/>
          </p:cNvPicPr>
          <p:nvPr/>
        </p:nvPicPr>
        <p:blipFill>
          <a:blip r:embed="rId2"/>
          <a:srcRect r="4286"/>
          <a:stretch>
            <a:fillRect/>
          </a:stretch>
        </p:blipFill>
        <p:spPr>
          <a:xfrm>
            <a:off x="6383338" y="1125538"/>
            <a:ext cx="3887787" cy="287655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7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7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77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73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8175" y="632460"/>
            <a:ext cx="10675620" cy="715010"/>
          </a:xfrm>
        </p:spPr>
        <p:txBody>
          <a:bodyPr/>
          <a:p>
            <a:r>
              <a:rPr lang="zh-CN" altLang="en-US" sz="3200"/>
              <a:t>潍坊</a:t>
            </a:r>
            <a:r>
              <a:rPr lang="zh-CN" altLang="en-US" sz="3200"/>
              <a:t>牛舌瓦产自</a:t>
            </a:r>
            <a:r>
              <a:rPr lang="en-US" altLang="zh-CN" sz="3200"/>
              <a:t>“Tsingtau”</a:t>
            </a:r>
            <a:endParaRPr lang="en-US" altLang="zh-CN" sz="320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  <p:pic>
        <p:nvPicPr>
          <p:cNvPr id="4" name="图片 3" descr="QQ图片2015112610353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90880" y="1784985"/>
            <a:ext cx="5339080" cy="4070350"/>
          </a:xfrm>
          <a:prstGeom prst="rect">
            <a:avLst/>
          </a:prstGeom>
        </p:spPr>
      </p:pic>
      <p:pic>
        <p:nvPicPr>
          <p:cNvPr id="5" name="图片 4" descr="11763126907063971695480086694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10985" y="390525"/>
            <a:ext cx="4749165" cy="35471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89370" y="4096385"/>
            <a:ext cx="5120640" cy="2011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记者在德军医院旧址捡到一片脱落的瓦片，背面刻着一行德文，其中的“TSINGTAU”字样清晰可辨（上图），这种瓦在岛城的老市区随处可见，青岛人称它为“牛舌瓦”，这行德文表明，当年坊子的德国建筑曾使用产自青岛的牛舌瓦，而这种瓦当年大部分都是德商在大窑沟建的窑厂烧制的。</a:t>
            </a:r>
            <a:endParaRPr lang="zh-CN" altLang="en-US"/>
          </a:p>
        </p:txBody>
      </p:sp>
    </p:spTree>
  </p:cSld>
  <p:clrMapOvr>
    <a:masterClrMapping/>
  </p:clrMapOvr>
  <p:transition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602" name="标题 1433601"/>
          <p:cNvSpPr>
            <a:spLocks noGrp="1"/>
          </p:cNvSpPr>
          <p:nvPr>
            <p:ph type="title"/>
          </p:nvPr>
        </p:nvSpPr>
        <p:spPr>
          <a:xfrm>
            <a:off x="525145" y="487680"/>
            <a:ext cx="6470650" cy="770890"/>
          </a:xfrm>
        </p:spPr>
        <p:txBody>
          <a:bodyPr anchor="b"/>
          <a:p>
            <a:pPr algn="ctr">
              <a:lnSpc>
                <a:spcPct val="12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 Light" charset="0"/>
                <a:ea typeface="微软雅黑 Light" charset="0"/>
              </a:rPr>
              <a:t>古力</a:t>
            </a:r>
            <a:r>
              <a:rPr lang="zh-CN" altLang="en-US" sz="2800" b="1" dirty="0">
                <a:solidFill>
                  <a:schemeClr val="tx1"/>
                </a:solidFill>
                <a:latin typeface="微软雅黑 Light" charset="0"/>
                <a:ea typeface="微软雅黑 Light" charset="0"/>
              </a:rPr>
              <a:t>与波罗油子</a:t>
            </a:r>
            <a:endParaRPr lang="zh-CN" altLang="en-US" sz="2800" b="1" dirty="0">
              <a:solidFill>
                <a:schemeClr val="tx1"/>
              </a:solidFill>
              <a:latin typeface="微软雅黑 Light" charset="0"/>
              <a:ea typeface="微软雅黑 Light" charset="0"/>
            </a:endParaRPr>
          </a:p>
        </p:txBody>
      </p:sp>
      <p:pic>
        <p:nvPicPr>
          <p:cNvPr id="1433603" name="图片 1433602" descr="复件 德占时期的古力盖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680325" y="404813"/>
            <a:ext cx="2608263" cy="51847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433609" name="矩形 1433608"/>
          <p:cNvSpPr/>
          <p:nvPr/>
        </p:nvSpPr>
        <p:spPr>
          <a:xfrm>
            <a:off x="2208213" y="5084763"/>
            <a:ext cx="2087562" cy="8229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 eaLnBrk="0" hangingPunct="0"/>
            <a:r>
              <a:rPr lang="zh-CN" altLang="en-US" sz="24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德制古力井盖</a:t>
            </a:r>
            <a:endParaRPr lang="zh-CN" altLang="en-US" sz="2400" dirty="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 algn="ctr" eaLnBrk="0" hangingPunct="0"/>
            <a:r>
              <a:rPr lang="zh-CN" altLang="en-US" sz="24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（局部）</a:t>
            </a:r>
            <a:endParaRPr lang="zh-CN" altLang="en-US" sz="2400">
              <a:solidFill>
                <a:srgbClr val="FFFF00"/>
              </a:solidFill>
              <a:latin typeface="Times New Roman" pitchFamily="18" charset="0"/>
              <a:ea typeface="华文楷体" pitchFamily="2" charset="-122"/>
            </a:endParaRPr>
          </a:p>
        </p:txBody>
      </p:sp>
      <p:sp>
        <p:nvSpPr>
          <p:cNvPr id="1433612" name="矩形 1433611"/>
          <p:cNvSpPr/>
          <p:nvPr/>
        </p:nvSpPr>
        <p:spPr>
          <a:xfrm>
            <a:off x="8041323" y="5589588"/>
            <a:ext cx="207518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algn="ctr" eaLnBrk="0" hangingPunct="0"/>
            <a:r>
              <a:rPr lang="en-US" altLang="zh-CN">
                <a:solidFill>
                  <a:srgbClr val="FFFF00"/>
                </a:solidFill>
                <a:latin typeface="Arial" charset="0"/>
                <a:ea typeface="宋体" pitchFamily="2" charset="-122"/>
              </a:rPr>
              <a:t> </a:t>
            </a:r>
            <a:r>
              <a:rPr lang="zh-CN" altLang="en-US" sz="24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马牙石与古力</a:t>
            </a:r>
            <a:endParaRPr lang="zh-CN" altLang="en-US" sz="2400" dirty="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433613" name="图片 1433612" descr="图片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27575" y="1844675"/>
            <a:ext cx="2832100" cy="339725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433614" name="矩形 1433613"/>
          <p:cNvSpPr/>
          <p:nvPr/>
        </p:nvSpPr>
        <p:spPr>
          <a:xfrm>
            <a:off x="5232400" y="5229225"/>
            <a:ext cx="2160588" cy="8229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0" hangingPunct="0"/>
            <a:r>
              <a:rPr lang="en-US" altLang="zh-CN" sz="24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4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下水管道</a:t>
            </a:r>
            <a:endParaRPr lang="zh-CN" altLang="en-US" sz="2400" dirty="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 eaLnBrk="0" hangingPunct="0"/>
            <a:r>
              <a:rPr lang="en-US" altLang="zh-CN" sz="240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( 90</a:t>
            </a:r>
            <a:r>
              <a:rPr lang="en-US" altLang="zh-CN" sz="2400" b="1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70cm)</a:t>
            </a:r>
            <a:endParaRPr lang="en-US" altLang="zh-CN" sz="240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433618" name="图片 1433617" descr="古力盖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92313" y="2636838"/>
            <a:ext cx="2592387" cy="23876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02" grpId="0"/>
    </p:bldLst>
  </p:timing>
</p:sld>
</file>

<file path=ppt/theme/theme1.xml><?xml version="1.0" encoding="utf-8"?>
<a:theme xmlns:a="http://schemas.openxmlformats.org/drawingml/2006/main" name="Refined">
  <a:themeElements>
    <a:clrScheme name="">
      <a:dk1>
        <a:srgbClr val="FFFFFF"/>
      </a:dk1>
      <a:lt1>
        <a:srgbClr val="000000"/>
      </a:lt1>
      <a:dk2>
        <a:srgbClr val="FFFFFF"/>
      </a:dk2>
      <a:lt2>
        <a:srgbClr val="666633"/>
      </a:lt2>
      <a:accent1>
        <a:srgbClr val="666699"/>
      </a:accent1>
      <a:accent2>
        <a:srgbClr val="990000"/>
      </a:accent2>
      <a:accent3>
        <a:srgbClr val="AAAAAA"/>
      </a:accent3>
      <a:accent4>
        <a:srgbClr val="DCDCDC"/>
      </a:accent4>
      <a:accent5>
        <a:srgbClr val="B9B9CA"/>
      </a:accent5>
      <a:accent6>
        <a:srgbClr val="890000"/>
      </a:accent6>
      <a:hlink>
        <a:srgbClr val="999900"/>
      </a:hlink>
      <a:folHlink>
        <a:srgbClr val="FFFFF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00"/>
        </a:lt1>
        <a:dk2>
          <a:srgbClr val="FFFFFF"/>
        </a:dk2>
        <a:lt2>
          <a:srgbClr val="666633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CDCDC"/>
        </a:accent4>
        <a:accent5>
          <a:srgbClr val="B9B9CA"/>
        </a:accent5>
        <a:accent6>
          <a:srgbClr val="890000"/>
        </a:accent6>
        <a:hlink>
          <a:srgbClr val="9999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4A1102"/>
        </a:lt1>
        <a:dk2>
          <a:srgbClr val="FFFFFF"/>
        </a:dk2>
        <a:lt2>
          <a:srgbClr val="4D4D4D"/>
        </a:lt2>
        <a:accent1>
          <a:srgbClr val="CC3300"/>
        </a:accent1>
        <a:accent2>
          <a:srgbClr val="666699"/>
        </a:accent2>
        <a:accent3>
          <a:srgbClr val="B2AAAA"/>
        </a:accent3>
        <a:accent4>
          <a:srgbClr val="DCDCDC"/>
        </a:accent4>
        <a:accent5>
          <a:srgbClr val="E2ADAA"/>
        </a:accent5>
        <a:accent6>
          <a:srgbClr val="5B5B89"/>
        </a:accent6>
        <a:hlink>
          <a:srgbClr val="FF99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400040"/>
        </a:lt1>
        <a:dk2>
          <a:srgbClr val="FFFFFF"/>
        </a:dk2>
        <a:lt2>
          <a:srgbClr val="666699"/>
        </a:lt2>
        <a:accent1>
          <a:srgbClr val="FFCC00"/>
        </a:accent1>
        <a:accent2>
          <a:srgbClr val="FF3300"/>
        </a:accent2>
        <a:accent3>
          <a:srgbClr val="B0AAB0"/>
        </a:accent3>
        <a:accent4>
          <a:srgbClr val="DCDCDC"/>
        </a:accent4>
        <a:accent5>
          <a:srgbClr val="FFE2AA"/>
        </a:accent5>
        <a:accent6>
          <a:srgbClr val="E52D00"/>
        </a:accent6>
        <a:hlink>
          <a:srgbClr val="CC99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6699"/>
        </a:lt1>
        <a:dk2>
          <a:srgbClr val="CCECFF"/>
        </a:dk2>
        <a:lt2>
          <a:srgbClr val="4D4D4D"/>
        </a:lt2>
        <a:accent1>
          <a:srgbClr val="339966"/>
        </a:accent1>
        <a:accent2>
          <a:srgbClr val="3366FF"/>
        </a:accent2>
        <a:accent3>
          <a:srgbClr val="AAB9CA"/>
        </a:accent3>
        <a:accent4>
          <a:srgbClr val="DCDCDC"/>
        </a:accent4>
        <a:accent5>
          <a:srgbClr val="ADCAB9"/>
        </a:accent5>
        <a:accent6>
          <a:srgbClr val="2D5BE5"/>
        </a:accent6>
        <a:hlink>
          <a:srgbClr val="33CC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9AA"/>
        </a:accent5>
        <a:accent6>
          <a:srgbClr val="E589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B5B89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89E5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1740</Words>
  <Application>Kingsoft Office WPP</Application>
  <PresentationFormat>宽屏</PresentationFormat>
  <Paragraphs>167</Paragraphs>
  <Slides>26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Refined</vt:lpstr>
      <vt:lpstr>PowerPoint 演示文稿</vt:lpstr>
      <vt:lpstr>PowerPoint 演示文稿</vt:lpstr>
      <vt:lpstr>PowerPoint 演示文稿</vt:lpstr>
      <vt:lpstr>中国传统民居中的瓦以黑色为主</vt:lpstr>
      <vt:lpstr>PowerPoint 演示文稿</vt:lpstr>
      <vt:lpstr>PowerPoint 演示文稿</vt:lpstr>
      <vt:lpstr>  青岛的红瓦</vt:lpstr>
      <vt:lpstr>PowerPoint 演示文稿</vt:lpstr>
      <vt:lpstr>古力与波罗油子</vt:lpstr>
      <vt:lpstr>PowerPoint 演示文稿</vt:lpstr>
      <vt:lpstr>青岛火车站 （2008年重建）</vt:lpstr>
      <vt:lpstr>PowerPoint 演示文稿</vt:lpstr>
      <vt:lpstr>2010年胶澳邮政局恢复原貌 现为青岛邮电博物馆</vt:lpstr>
      <vt:lpstr>PowerPoint 演示文稿</vt:lpstr>
      <vt:lpstr>PowerPoint 演示文稿</vt:lpstr>
      <vt:lpstr>5. 水兵俱乐部（水师饭店）旧址 湖北路17号，1901-1902年</vt:lpstr>
      <vt:lpstr>水兵俱乐部旧址南立面（湖北路）</vt:lpstr>
      <vt:lpstr>PowerPoint 演示文稿</vt:lpstr>
      <vt:lpstr> 青岛巡捕局旧址,现为青岛市公安局</vt:lpstr>
      <vt:lpstr>6. 德华银行（1899-1901）——青岛最早的银行 广西路14号 </vt:lpstr>
      <vt:lpstr>PowerPoint 演示文稿</vt:lpstr>
      <vt:lpstr>PowerPoint 演示文稿</vt:lpstr>
      <vt:lpstr>上世纪末火灾后的车站饭店↓</vt:lpstr>
      <vt:lpstr>PowerPoint 演示文稿</vt:lpstr>
      <vt:lpstr>梁实秋：忆青岛</vt:lpstr>
      <vt:lpstr>PowerPoint 演示文稿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tong</dc:creator>
  <cp:lastModifiedBy>tong</cp:lastModifiedBy>
  <cp:revision>2</cp:revision>
  <dcterms:created xsi:type="dcterms:W3CDTF">2015-11-25T02:01:00Z</dcterms:created>
  <dcterms:modified xsi:type="dcterms:W3CDTF">2015-11-26T04:04:03Z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2052-10.1.0.5329</vt:lpwstr>
  </property>
</Properties>
</file>